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A658-D13A-4929-BE6C-148EF904098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C9E35-544C-4161-849E-0D6A8E591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72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A658-D13A-4929-BE6C-148EF904098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C9E35-544C-4161-849E-0D6A8E591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45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A658-D13A-4929-BE6C-148EF904098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C9E35-544C-4161-849E-0D6A8E591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9918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A658-D13A-4929-BE6C-148EF904098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C9E35-544C-4161-849E-0D6A8E591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64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A658-D13A-4929-BE6C-148EF904098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C9E35-544C-4161-849E-0D6A8E591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2239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A658-D13A-4929-BE6C-148EF904098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C9E35-544C-4161-849E-0D6A8E591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1934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A658-D13A-4929-BE6C-148EF904098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C9E35-544C-4161-849E-0D6A8E591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2917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A658-D13A-4929-BE6C-148EF904098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C9E35-544C-4161-849E-0D6A8E591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5639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A658-D13A-4929-BE6C-148EF904098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C9E35-544C-4161-849E-0D6A8E591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135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A658-D13A-4929-BE6C-148EF904098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7C5C9E35-544C-4161-849E-0D6A8E591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959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A658-D13A-4929-BE6C-148EF904098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C9E35-544C-4161-849E-0D6A8E591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797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A658-D13A-4929-BE6C-148EF904098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C9E35-544C-4161-849E-0D6A8E591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334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A658-D13A-4929-BE6C-148EF904098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C9E35-544C-4161-849E-0D6A8E591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934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A658-D13A-4929-BE6C-148EF904098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C9E35-544C-4161-849E-0D6A8E591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608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A658-D13A-4929-BE6C-148EF904098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C9E35-544C-4161-849E-0D6A8E591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611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A658-D13A-4929-BE6C-148EF904098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C9E35-544C-4161-849E-0D6A8E591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900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AA658-D13A-4929-BE6C-148EF904098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C9E35-544C-4161-849E-0D6A8E591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758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A2AA658-D13A-4929-BE6C-148EF904098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C5C9E35-544C-4161-849E-0D6A8E591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971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3F343-6B31-4BA3-9686-CF02A995F5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A8AA81-8E55-4F4E-83E1-C233997648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en-US" sz="4000" dirty="0">
                <a:effectLst/>
                <a:latin typeface="Söhne"/>
              </a:rPr>
              <a:t>Microsoft's Venture into Movie Production: Key Insights for Success</a:t>
            </a:r>
            <a:endParaRPr lang="en-US" sz="40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45AA1FC-8E2B-4D83-A1C1-B5B56694FB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216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301"/>
    </mc:Choice>
    <mc:Fallback>
      <p:transition spd="slow" advTm="263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6201F-766B-44D2-9549-8437E8EEB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FB5372-4539-4E6E-B541-AE4EC8C984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Compiled and presented by Shuru Ebale</a:t>
            </a:r>
          </a:p>
          <a:p>
            <a:r>
              <a:rPr lang="en-US" dirty="0"/>
              <a:t>Email: shuruxebale@gmail.com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1EBB219-6277-41C8-BAC8-199831A9C6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556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26"/>
    </mc:Choice>
    <mc:Fallback>
      <p:transition spd="slow" advTm="123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7417F-5A7F-4CA1-A3D7-051068013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743" y="1746353"/>
            <a:ext cx="3549121" cy="137160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  <a:effectLst/>
                <a:latin typeface="Söhne"/>
              </a:rPr>
              <a:t>Movie Production Trends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98172C3-A6A9-450F-B99D-0E1F255F1F4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433" y="1553850"/>
            <a:ext cx="6681393" cy="466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63FF2E-F622-4151-9289-3DAE36C89E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7174" y="2971799"/>
            <a:ext cx="4556259" cy="270710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  <a:effectLst/>
                <a:latin typeface="Söhne"/>
              </a:rPr>
              <a:t>Understanding the Dynamic Landscape: Value Counts of Movies Over the Years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  <a:effectLst/>
                <a:latin typeface="Söhne"/>
              </a:rPr>
              <a:t>Temporal Trends, Genre Shifts, and Cultural Influences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  <a:effectLst/>
                <a:latin typeface="Söhne"/>
              </a:rPr>
              <a:t>Rise, Peak, and Decline: Insights from the Horizontal Bar Graph</a:t>
            </a:r>
            <a:endParaRPr lang="en-US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285B18F-6BC5-466C-A32A-46CA409B8D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312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057"/>
    </mc:Choice>
    <mc:Fallback>
      <p:transition spd="slow" advTm="690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5B7C5-B08F-4A92-91B7-B1A1E6721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D0D0D"/>
                </a:solidFill>
                <a:latin typeface="Söhne"/>
              </a:rPr>
              <a:t>Movie Production Trends (Cont.)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BD487-9CFC-494D-9B49-D89D1CB17E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10018713" cy="312420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Factors Contributing to the Decline: External Events and Industry Adaptability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Lessons for Filmmakers: Navigating Challenges and Seizing Opportunities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790A57A-DF6D-4F74-B0F4-AC31777464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469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475"/>
    </mc:Choice>
    <mc:Fallback>
      <p:transition spd="slow" advTm="414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91187-BB2A-48F0-A526-C48A57A93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-212558"/>
            <a:ext cx="3549121" cy="1371600"/>
          </a:xfrm>
        </p:spPr>
        <p:txBody>
          <a:bodyPr/>
          <a:lstStyle/>
          <a:p>
            <a:r>
              <a:rPr lang="en-US" b="1" dirty="0">
                <a:solidFill>
                  <a:srgbClr val="0D0D0D"/>
                </a:solidFill>
                <a:latin typeface="Söhne"/>
              </a:rPr>
              <a:t>Genre Popularity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BE3750-1DF7-45FC-8FFE-59633A8091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46484" y="1159041"/>
            <a:ext cx="4086949" cy="4776537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Crucial Role of Genre Value Counts in Industry Navigation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Shaping Content Strategy, Targeting Audiences, and Allocating Resources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Insights from Top Ten Produced Genres: Dominance of Documentaries, Drama, and Comedy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Balancing Popular Genres with Niche Offerings for Audience Engagement</a:t>
            </a:r>
          </a:p>
          <a:p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8ABADCF-8448-4D5B-BDFA-88FB67A0E32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432" y="730563"/>
            <a:ext cx="6998147" cy="5910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42638E9-DDB6-45B1-A9A6-C000199D42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802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156"/>
    </mc:Choice>
    <mc:Fallback>
      <p:transition spd="slow" advTm="651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508B1-5BD9-42E4-8786-B4FC6CAC3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D0D0D"/>
                </a:solidFill>
                <a:latin typeface="Söhne"/>
              </a:rPr>
              <a:t>Grouping Studios and Income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B24FD-4D5D-44EF-8150-B685DB5076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Strategic Approach: Grouping Studios by Annual Income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Assessing Market Share, Financial Health, and Strategic Decision-Making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E56B271-0E65-4F99-AF67-A1CDC6D5FC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7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162"/>
    </mc:Choice>
    <mc:Fallback>
      <p:transition spd="slow" advTm="241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4A7C3-C5F3-427E-8CB7-8EFB4666C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D0D0D"/>
                </a:solidFill>
                <a:latin typeface="Söhne"/>
              </a:rPr>
              <a:t>Continuous Increase in Foreign Gross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393A5E-E9BB-4316-AFCD-BC726DEC112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Positive Trend: Movies' Global Success Reflected in Increasing Foreign Gross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Factors Contributing to Success: Globalization, Expanded Distribution, and Marketing Strategies</a:t>
            </a:r>
          </a:p>
          <a:p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767E5CF-68C7-40F4-82EF-7AE8F47B8E8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5708" y="1192175"/>
            <a:ext cx="7074608" cy="447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645DC57-8715-4F8B-8123-85B1AF731D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831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338"/>
    </mc:Choice>
    <mc:Fallback>
      <p:transition spd="slow" advTm="423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0BAC3-78D9-4A94-A69F-71298C861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09538"/>
            <a:ext cx="10018713" cy="998621"/>
          </a:xfrm>
        </p:spPr>
        <p:txBody>
          <a:bodyPr/>
          <a:lstStyle/>
          <a:p>
            <a:r>
              <a:rPr lang="fr-FR" b="1" dirty="0" err="1">
                <a:solidFill>
                  <a:srgbClr val="0D0D0D"/>
                </a:solidFill>
                <a:latin typeface="Söhne"/>
              </a:rPr>
              <a:t>Popular</a:t>
            </a:r>
            <a:r>
              <a:rPr lang="fr-FR" b="1" dirty="0">
                <a:solidFill>
                  <a:srgbClr val="0D0D0D"/>
                </a:solidFill>
                <a:latin typeface="Söhne"/>
              </a:rPr>
              <a:t> Genres vs. </a:t>
            </a:r>
            <a:r>
              <a:rPr lang="fr-FR" b="1" dirty="0" err="1">
                <a:solidFill>
                  <a:srgbClr val="0D0D0D"/>
                </a:solidFill>
                <a:latin typeface="Söhne"/>
              </a:rPr>
              <a:t>Comedy</a:t>
            </a:r>
            <a:r>
              <a:rPr lang="fr-FR" b="1" dirty="0">
                <a:solidFill>
                  <a:srgbClr val="0D0D0D"/>
                </a:solidFill>
                <a:latin typeface="Söhne"/>
              </a:rPr>
              <a:t> Productions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0476F7-BCC4-4EE8-AD76-5BB5C22DC6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8812" y="1108159"/>
            <a:ext cx="4607188" cy="576262"/>
          </a:xfrm>
        </p:spPr>
        <p:txBody>
          <a:bodyPr/>
          <a:lstStyle/>
          <a:p>
            <a:r>
              <a:rPr lang="en-US" sz="1600" dirty="0">
                <a:solidFill>
                  <a:srgbClr val="000000"/>
                </a:solidFill>
                <a:latin typeface="Helvetica Neue"/>
              </a:rPr>
              <a:t>This graph displays the prevalent repetitive production of comedy related movies.</a:t>
            </a:r>
            <a:endParaRPr lang="en-US" sz="16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1D4583-C8DA-4EA6-93F5-D03FF3CCBE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80486" y="1349335"/>
            <a:ext cx="4622537" cy="576262"/>
          </a:xfrm>
        </p:spPr>
        <p:txBody>
          <a:bodyPr/>
          <a:lstStyle/>
          <a:p>
            <a:r>
              <a:rPr lang="en-US" sz="1600" dirty="0">
                <a:solidFill>
                  <a:srgbClr val="000000"/>
                </a:solidFill>
                <a:latin typeface="Helvetica Neue"/>
              </a:rPr>
              <a:t>Even though comedy productions were more, the more popular genres were documentary related movies. </a:t>
            </a:r>
            <a:endParaRPr lang="en-US" sz="16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D7D50B3-926D-41C2-AA70-AACE63AC86FF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915" y="2277979"/>
            <a:ext cx="6224752" cy="4470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5CA692AB-24C2-4C52-A413-23E085F399D3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294" y="2277979"/>
            <a:ext cx="5622791" cy="4470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15A18D7-31D9-4DC6-BC94-6C9DA2690F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087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267"/>
    </mc:Choice>
    <mc:Fallback>
      <p:transition spd="slow" advTm="76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C0F33-BCBD-4FC6-9DA2-7C5B080C8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44379"/>
            <a:ext cx="10018713" cy="922421"/>
          </a:xfrm>
        </p:spPr>
        <p:txBody>
          <a:bodyPr/>
          <a:lstStyle/>
          <a:p>
            <a:r>
              <a:rPr lang="en-US" b="1" dirty="0">
                <a:solidFill>
                  <a:srgbClr val="0D0D0D"/>
                </a:solidFill>
                <a:latin typeface="Söhne"/>
              </a:rPr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59A6D-F255-425F-A5A1-0B25912E1C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066801"/>
            <a:ext cx="10018713" cy="47244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Comprehensive Insights for Strategic Decision-Making in the Film Industry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Primary Recommendation: Documentary Production for Stability and High Returns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D0D0D"/>
                </a:solidFill>
                <a:latin typeface="Söhne"/>
              </a:rPr>
              <a:t>Additional Recommendations</a:t>
            </a:r>
          </a:p>
          <a:p>
            <a:pPr>
              <a:buSzPct val="120000"/>
              <a:buFont typeface="+mj-lt"/>
              <a:buAutoNum type="arabicPeriod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Explore Niche Genres for Innovation and Engagement</a:t>
            </a:r>
          </a:p>
          <a:p>
            <a:pPr>
              <a:buSzPct val="120000"/>
              <a:buFont typeface="+mj-lt"/>
              <a:buAutoNum type="arabicPeriod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Form Strategic Partnerships for Enhanced Reach and Impact</a:t>
            </a:r>
          </a:p>
          <a:p>
            <a:pPr>
              <a:buSzPct val="120000"/>
              <a:buFont typeface="+mj-lt"/>
              <a:buAutoNum type="arabicPeriod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Align with Social Trends: Make Films Reflecting Current Topics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478E9CC-DACF-40AC-96BE-572BA8AE94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421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533"/>
    </mc:Choice>
    <mc:Fallback>
      <p:transition spd="slow" advTm="765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074D6-AE2A-4A80-9974-D95BBD394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D0D0D"/>
                </a:solidFill>
                <a:latin typeface="Söhne"/>
              </a:rPr>
              <a:t>Summary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79FF8-771E-4269-BB55-1D6419B95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181726"/>
            <a:ext cx="10018713" cy="399047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D0D0D"/>
                </a:solidFill>
                <a:latin typeface="Söhne"/>
              </a:rPr>
              <a:t>Global Market Adaptability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Proven Success: Studios Adapting to Global Markets and Cultural Diversity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Amplifying Success through International Audience Understanding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b="1" dirty="0">
              <a:solidFill>
                <a:srgbClr val="0D0D0D"/>
              </a:solidFill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Söhne"/>
              </a:rPr>
              <a:t>Diversified Investment Strategy: Stability, Innovation, and Global Adaptability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Söhne"/>
              </a:rPr>
              <a:t>Positioning Investors for Success in the Dynamic Film Industry</a:t>
            </a:r>
            <a:br>
              <a:rPr lang="en-US" dirty="0">
                <a:solidFill>
                  <a:srgbClr val="000000"/>
                </a:solidFill>
                <a:latin typeface="Inter"/>
              </a:rPr>
            </a:b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55BD190-377D-42B5-BF8B-B31628F50F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64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460"/>
    </mc:Choice>
    <mc:Fallback>
      <p:transition spd="slow" advTm="674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46</TotalTime>
  <Words>311</Words>
  <Application>Microsoft Office PowerPoint</Application>
  <PresentationFormat>Widescreen</PresentationFormat>
  <Paragraphs>40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Corbel</vt:lpstr>
      <vt:lpstr>Helvetica Neue</vt:lpstr>
      <vt:lpstr>Inter</vt:lpstr>
      <vt:lpstr>Söhne</vt:lpstr>
      <vt:lpstr>Parallax</vt:lpstr>
      <vt:lpstr>Introduction</vt:lpstr>
      <vt:lpstr>Movie Production Trends</vt:lpstr>
      <vt:lpstr>Movie Production Trends (Cont.)</vt:lpstr>
      <vt:lpstr>Genre Popularity</vt:lpstr>
      <vt:lpstr>Grouping Studios and Income</vt:lpstr>
      <vt:lpstr>Continuous Increase in Foreign Gross</vt:lpstr>
      <vt:lpstr>Popular Genres vs. Comedy Productions</vt:lpstr>
      <vt:lpstr>Conclusion</vt:lpstr>
      <vt:lpstr>Summary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USER</dc:creator>
  <cp:lastModifiedBy>USER</cp:lastModifiedBy>
  <cp:revision>5</cp:revision>
  <dcterms:created xsi:type="dcterms:W3CDTF">2024-03-06T20:32:52Z</dcterms:created>
  <dcterms:modified xsi:type="dcterms:W3CDTF">2024-03-06T21:19:38Z</dcterms:modified>
</cp:coreProperties>
</file>

<file path=docProps/thumbnail.jpeg>
</file>